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56" r:id="rId4"/>
    <p:sldId id="379" r:id="rId5"/>
    <p:sldId id="380" r:id="rId6"/>
    <p:sldId id="375" r:id="rId7"/>
    <p:sldId id="381" r:id="rId8"/>
    <p:sldId id="343" r:id="rId9"/>
    <p:sldId id="382" r:id="rId10"/>
    <p:sldId id="383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660"/>
  </p:normalViewPr>
  <p:slideViewPr>
    <p:cSldViewPr>
      <p:cViewPr varScale="1">
        <p:scale>
          <a:sx n="90" d="100"/>
          <a:sy n="90" d="100"/>
        </p:scale>
        <p:origin x="834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Linear, Quadratic and Exponential Models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0583" y="3042951"/>
            <a:ext cx="6400800" cy="1314450"/>
          </a:xfrm>
        </p:spPr>
        <p:txBody>
          <a:bodyPr/>
          <a:lstStyle/>
          <a:p>
            <a:r>
              <a:rPr lang="en-US" dirty="0"/>
              <a:t>Unit 9 Lesson 7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34" y="396839"/>
            <a:ext cx="8967787" cy="3904463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2: Which kind of function best models the data represented in the table shown below?</a:t>
            </a:r>
          </a:p>
          <a:p>
            <a:pPr marL="0" indent="0">
              <a:spcAft>
                <a:spcPts val="600"/>
              </a:spcAft>
              <a:buNone/>
            </a:pPr>
            <a:br>
              <a:rPr lang="en-US" sz="2000" dirty="0"/>
            </a:br>
            <a:r>
              <a:rPr lang="en-US" sz="2000" dirty="0"/>
              <a:t>There is a constant difference between y-values</a:t>
            </a:r>
            <a:br>
              <a:rPr lang="en-US" sz="2000" dirty="0"/>
            </a:br>
            <a:r>
              <a:rPr lang="en-US" sz="2000" dirty="0"/>
              <a:t>with the increase in x-values:</a:t>
            </a:r>
            <a:br>
              <a:rPr lang="en-US" sz="2000" dirty="0"/>
            </a:br>
            <a:br>
              <a:rPr lang="en-US" sz="2000" dirty="0"/>
            </a:br>
            <a:br>
              <a:rPr lang="en-US" sz="2000" dirty="0"/>
            </a:br>
            <a:br>
              <a:rPr lang="en-US" sz="2000" dirty="0"/>
            </a:br>
            <a:br>
              <a:rPr lang="en-US" sz="2000" dirty="0"/>
            </a:br>
            <a:br>
              <a:rPr lang="en-US" sz="2000" dirty="0"/>
            </a:br>
            <a:r>
              <a:rPr lang="en-US" sz="2000" dirty="0"/>
              <a:t>So the table represents a </a:t>
            </a:r>
            <a:r>
              <a:rPr lang="en-US" sz="2000" b="1" dirty="0"/>
              <a:t>linear model.</a:t>
            </a:r>
            <a:br>
              <a:rPr lang="en-US" sz="2000" dirty="0"/>
            </a:br>
            <a:br>
              <a:rPr lang="en-US" sz="2000" dirty="0"/>
            </a:br>
            <a:r>
              <a:rPr lang="en-US" sz="2000" dirty="0"/>
              <a:t>	</a:t>
            </a:r>
          </a:p>
          <a:p>
            <a:pPr marL="0" indent="0">
              <a:spcAft>
                <a:spcPts val="600"/>
              </a:spcAft>
              <a:buNone/>
            </a:pP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br>
              <a:rPr lang="en-US" sz="2200" b="1" dirty="0">
                <a:solidFill>
                  <a:srgbClr val="0070C0"/>
                </a:solidFill>
              </a:rPr>
            </a:br>
            <a:br>
              <a:rPr lang="en-US" sz="2200" b="1" dirty="0">
                <a:solidFill>
                  <a:srgbClr val="0070C0"/>
                </a:solidFill>
              </a:rPr>
            </a:br>
            <a:br>
              <a:rPr lang="en-US" sz="2200" b="1" dirty="0">
                <a:solidFill>
                  <a:srgbClr val="0070C0"/>
                </a:solidFill>
              </a:rPr>
            </a:br>
            <a:endParaRPr lang="en-US" sz="22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5257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LINEAR, QUADRATIC AND EXPONENTIAL MODELS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92155"/>
              </p:ext>
            </p:extLst>
          </p:nvPr>
        </p:nvGraphicFramePr>
        <p:xfrm>
          <a:off x="5943600" y="1123950"/>
          <a:ext cx="28448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828800" y="2312250"/>
                <a:ext cx="2286000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/>
                        </a:rPr>
                        <m:t>𝟕</m:t>
                      </m:r>
                      <m:r>
                        <a:rPr lang="en-US" sz="2000" b="1" i="1" smtClean="0"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2312250"/>
                <a:ext cx="2286000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714500" y="2840351"/>
                <a:ext cx="2514600" cy="395566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/>
                        </a:rPr>
                        <m:t>𝟗</m:t>
                      </m:r>
                      <m:r>
                        <a:rPr lang="en-US" sz="2000" b="1" i="1" smtClean="0"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latin typeface="Cambria Math"/>
                        </a:rPr>
                        <m:t>𝟕</m:t>
                      </m:r>
                      <m:r>
                        <a:rPr lang="en-US" sz="2000" b="1" i="1" smtClean="0"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latin typeface="Cambria Math"/>
                        </a:rPr>
                        <m:t>𝟏𝟏</m:t>
                      </m:r>
                      <m:r>
                        <a:rPr lang="en-US" sz="2000" b="1" i="1" smtClean="0"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latin typeface="Cambria Math"/>
                        </a:rPr>
                        <m:t>𝟗</m:t>
                      </m:r>
                      <m:r>
                        <a:rPr lang="en-US" sz="2000" b="1" i="1" smtClean="0"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500" y="2840351"/>
                <a:ext cx="2514600" cy="39556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516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257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LINEAR, QUADRATIC AND EXPONENTIAL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464" y="514350"/>
            <a:ext cx="8686800" cy="4257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the linear, quadratic and exponential</a:t>
            </a:r>
            <a:br>
              <a:rPr lang="en-US" sz="2400" dirty="0"/>
            </a:br>
            <a:r>
              <a:rPr lang="en-US" sz="2400" dirty="0"/>
              <a:t>models using data set and graphs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Linear Model</a:t>
            </a:r>
          </a:p>
          <a:p>
            <a:r>
              <a:rPr lang="en-US" sz="2400" dirty="0"/>
              <a:t>Quadratic Model</a:t>
            </a:r>
          </a:p>
          <a:p>
            <a:r>
              <a:rPr lang="en-US" sz="2400" dirty="0"/>
              <a:t>Exponential Model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447" y="413139"/>
            <a:ext cx="8686800" cy="38862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</a:t>
            </a:r>
            <a:r>
              <a:rPr lang="en-US" sz="2400" b="1" dirty="0">
                <a:solidFill>
                  <a:srgbClr val="0070C0"/>
                </a:solidFill>
              </a:rPr>
              <a:t> linear model </a:t>
            </a:r>
            <a:r>
              <a:rPr lang="en-US" sz="2400" dirty="0"/>
              <a:t>represents a linear equation of the form: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The graph of a linear model represents a straight line.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742281" y="971550"/>
                <a:ext cx="2223768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2281" y="971550"/>
                <a:ext cx="2223768" cy="470000"/>
              </a:xfrm>
              <a:prstGeom prst="rect">
                <a:avLst/>
              </a:prstGeom>
              <a:blipFill rotWithShape="1">
                <a:blip r:embed="rId2"/>
                <a:stretch>
                  <a:fillRect b="-155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0" y="-19050"/>
            <a:ext cx="5257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LINEAR, QUADRATIC AND EXPONENTIAL MODELS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038350"/>
            <a:ext cx="2943225" cy="2676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572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447" y="413139"/>
            <a:ext cx="8686800" cy="38862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</a:t>
            </a:r>
            <a:r>
              <a:rPr lang="en-US" sz="2400" b="1" dirty="0">
                <a:solidFill>
                  <a:srgbClr val="0070C0"/>
                </a:solidFill>
              </a:rPr>
              <a:t> quadratic model </a:t>
            </a:r>
            <a:r>
              <a:rPr lang="en-US" sz="2400" dirty="0"/>
              <a:t>represents a quadratic equation of the form: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The graph of a quadratic model represents a parabola or a U shaped curve.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742279" y="971550"/>
                <a:ext cx="3096545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2279" y="971550"/>
                <a:ext cx="3096545" cy="470000"/>
              </a:xfrm>
              <a:prstGeom prst="rect">
                <a:avLst/>
              </a:prstGeom>
              <a:blipFill rotWithShape="1">
                <a:blip r:embed="rId2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0" y="-19050"/>
            <a:ext cx="5257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LINEAR, QUADRATIC AND EXPONENTIAL MODELS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339" y="2036743"/>
            <a:ext cx="2748424" cy="25506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298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447" y="413139"/>
            <a:ext cx="8686800" cy="38862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An</a:t>
            </a:r>
            <a:r>
              <a:rPr lang="en-US" sz="2400" b="1" dirty="0">
                <a:solidFill>
                  <a:srgbClr val="0070C0"/>
                </a:solidFill>
              </a:rPr>
              <a:t> exponential model </a:t>
            </a:r>
            <a:r>
              <a:rPr lang="en-US" sz="2400" dirty="0"/>
              <a:t>represents an exponential equation of the form:</a:t>
            </a:r>
            <a:br>
              <a:rPr lang="en-US" sz="2400" dirty="0"/>
            </a:b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The graph of an exponential model represents a decreasing or increasing curve.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496043" y="971550"/>
                <a:ext cx="1589017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6043" y="971550"/>
                <a:ext cx="1589017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766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0" y="-19050"/>
            <a:ext cx="5257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LINEAR, QUADRATIC AND EXPONENTIAL MODELS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279" y="2266950"/>
            <a:ext cx="2972721" cy="23908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831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34" y="396839"/>
            <a:ext cx="8967787" cy="3904463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1: Which model best represents the data set shown below</a:t>
            </a:r>
            <a:r>
              <a:rPr lang="en-US" sz="2200" b="1" dirty="0">
                <a:solidFill>
                  <a:srgbClr val="0070C0"/>
                </a:solidFill>
              </a:rPr>
              <a:t>?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b="1" dirty="0">
                <a:solidFill>
                  <a:srgbClr val="0070C0"/>
                </a:solidFill>
              </a:rPr>
              <a:t>  (0.5,0.5) , (1,3), (1.5,4.5) , (2,5) , (2.5, 4.5) , (3.5, 0.5)</a:t>
            </a:r>
            <a:br>
              <a:rPr lang="en-US" sz="2200" b="1" dirty="0">
                <a:solidFill>
                  <a:srgbClr val="0070C0"/>
                </a:solidFill>
              </a:rPr>
            </a:br>
            <a:br>
              <a:rPr lang="en-US" sz="2200" b="1" dirty="0">
                <a:solidFill>
                  <a:srgbClr val="0070C0"/>
                </a:solidFill>
              </a:rPr>
            </a:br>
            <a:endParaRPr lang="en-US" sz="22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5257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LINEAR, QUADRATIC AND EXPONENTIAL MODELS</a:t>
            </a:r>
          </a:p>
        </p:txBody>
      </p:sp>
    </p:spTree>
    <p:extLst>
      <p:ext uri="{BB962C8B-B14F-4D97-AF65-F5344CB8AC3E}">
        <p14:creationId xmlns:p14="http://schemas.microsoft.com/office/powerpoint/2010/main" val="3168676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34" y="396839"/>
            <a:ext cx="8967787" cy="3904463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1: Which model best represents the data set shown below</a:t>
            </a:r>
            <a:r>
              <a:rPr lang="en-US" sz="2200" b="1" dirty="0">
                <a:solidFill>
                  <a:srgbClr val="0070C0"/>
                </a:solidFill>
              </a:rPr>
              <a:t>?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b="1" dirty="0">
                <a:solidFill>
                  <a:srgbClr val="0070C0"/>
                </a:solidFill>
              </a:rPr>
              <a:t>  (0.5,0.5) , (1,3), (1.5,4.5) , (2,5) , (2.5, 4.5) , (3.5, 0.5)</a:t>
            </a:r>
            <a:br>
              <a:rPr lang="en-US" sz="2200" b="1" dirty="0">
                <a:solidFill>
                  <a:srgbClr val="0070C0"/>
                </a:solidFill>
              </a:rPr>
            </a:br>
            <a:br>
              <a:rPr lang="en-US" sz="2200" b="1" dirty="0">
                <a:solidFill>
                  <a:srgbClr val="0070C0"/>
                </a:solidFill>
              </a:rPr>
            </a:br>
            <a:r>
              <a:rPr lang="en-US" sz="2200" dirty="0"/>
              <a:t>If we graph these points, we see an inverted</a:t>
            </a:r>
            <a:br>
              <a:rPr lang="en-US" sz="2200" dirty="0"/>
            </a:br>
            <a:r>
              <a:rPr lang="en-US" sz="2200" dirty="0"/>
              <a:t>U-shaped curved which represents a quadratic</a:t>
            </a:r>
            <a:br>
              <a:rPr lang="en-US" sz="2200" dirty="0"/>
            </a:br>
            <a:r>
              <a:rPr lang="en-US" sz="2200" dirty="0"/>
              <a:t>equation. So the data set represents a </a:t>
            </a:r>
            <a:r>
              <a:rPr lang="en-US" sz="2200" b="1" dirty="0"/>
              <a:t>quadratic</a:t>
            </a:r>
            <a:br>
              <a:rPr lang="en-US" sz="2200" b="1" dirty="0"/>
            </a:br>
            <a:r>
              <a:rPr lang="en-US" sz="2200" b="1" dirty="0"/>
              <a:t>model</a:t>
            </a:r>
            <a:r>
              <a:rPr lang="en-US" sz="2200" dirty="0"/>
              <a:t>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5257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LINEAR, QUADRATIC AND EXPONENTIAL MODELS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504950"/>
            <a:ext cx="2600873" cy="2895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869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78283" y="285750"/>
            <a:ext cx="8865704" cy="4465727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Choosing the Best Model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If we are given a table of x-y values, we can determine whether the table represents a linear, quadratic or exponential models by using the following rules: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In a linear model, there is a constant difference between the y-values for each increase in value of x.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In a quadratic model, there is a common difference between the differences of successive y-values.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In an exponential model, the y-values have a common ratio.</a:t>
            </a:r>
          </a:p>
          <a:p>
            <a:pPr>
              <a:spcAft>
                <a:spcPts val="600"/>
              </a:spcAft>
            </a:pPr>
            <a:endParaRPr lang="en-US" sz="2200" dirty="0"/>
          </a:p>
          <a:p>
            <a:pPr>
              <a:spcAft>
                <a:spcPts val="600"/>
              </a:spcAft>
            </a:pP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b="1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5257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LINEAR, QUADRATIC AND EXPONENTIAL MODELS</a:t>
            </a: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34" y="396839"/>
            <a:ext cx="8967787" cy="3904463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2: Which kind of function best models the data represented in the table shown below?</a:t>
            </a:r>
          </a:p>
          <a:p>
            <a:pPr marL="0" indent="0">
              <a:spcAft>
                <a:spcPts val="600"/>
              </a:spcAft>
              <a:buNone/>
            </a:pPr>
            <a:br>
              <a:rPr lang="en-US" sz="2200" b="1" dirty="0">
                <a:solidFill>
                  <a:srgbClr val="0070C0"/>
                </a:solidFill>
              </a:rPr>
            </a:br>
            <a:br>
              <a:rPr lang="en-US" sz="2200" b="1" dirty="0">
                <a:solidFill>
                  <a:srgbClr val="0070C0"/>
                </a:solidFill>
              </a:rPr>
            </a:br>
            <a:endParaRPr lang="en-US" sz="22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5257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LINEAR, QUADRATIC AND EXPONENTIAL MODELS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120628"/>
              </p:ext>
            </p:extLst>
          </p:nvPr>
        </p:nvGraphicFramePr>
        <p:xfrm>
          <a:off x="5943600" y="1123950"/>
          <a:ext cx="28448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5253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3744</TotalTime>
  <Words>398</Words>
  <Application>Microsoft Office PowerPoint</Application>
  <PresentationFormat>On-screen Show (16:9)</PresentationFormat>
  <Paragraphs>72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</vt:lpstr>
      <vt:lpstr>Cambria Math</vt:lpstr>
      <vt:lpstr>Office Theme</vt:lpstr>
      <vt:lpstr> Linear, Quadratic and Exponential Models</vt:lpstr>
      <vt:lpstr>LINEAR, QUADRATIC AND EXPONENTIAL MODELS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396</cp:revision>
  <dcterms:created xsi:type="dcterms:W3CDTF">2016-10-20T15:06:14Z</dcterms:created>
  <dcterms:modified xsi:type="dcterms:W3CDTF">2017-03-04T15:20:32Z</dcterms:modified>
</cp:coreProperties>
</file>